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66"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E5B9CD-4A31-B1C3-194B-1EA2FFB8D22D}" v="100" dt="2024-04-05T04:31:56.6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24397BAC-BFDB-4C24-ACD0-A27A62B95092}" type="datetimeFigureOut">
              <a:t>05-04-2024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D57CD045-D727-43E2-B2CD-2EC5F4B209E7}" type="slidenum">
              <a:t>‹#›</a:t>
            </a:fld>
            <a:endParaRPr lang="en-US"/>
          </a:p>
        </p:txBody>
      </p:sp>
    </p:spTree>
    <p:extLst>
      <p:ext uri="{BB962C8B-B14F-4D97-AF65-F5344CB8AC3E}">
        <p14:creationId xmlns:p14="http://schemas.microsoft.com/office/powerpoint/2010/main" val="1329480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duperrin.com/english/2017/04/14/fake-news-should-the-answer-be-technological-or-huma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2037993" y="2856905"/>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Student Info</a:t>
            </a:r>
            <a:endParaRPr lang="en-US" sz="4374" dirty="0"/>
          </a:p>
        </p:txBody>
      </p:sp>
      <p:sp>
        <p:nvSpPr>
          <p:cNvPr id="5" name="Text 3"/>
          <p:cNvSpPr/>
          <p:nvPr/>
        </p:nvSpPr>
        <p:spPr>
          <a:xfrm>
            <a:off x="2393394" y="3995618"/>
            <a:ext cx="10199013"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0D6DE"/>
                </a:solidFill>
                <a:latin typeface="Fira Sans" pitchFamily="34" charset="0"/>
                <a:ea typeface="Fira Sans" pitchFamily="34" charset="-122"/>
                <a:cs typeface="Fira Sans" pitchFamily="34" charset="-120"/>
              </a:rPr>
              <a:t>Name: R.Viji</a:t>
            </a:r>
            <a:endParaRPr lang="en-US" sz="1750" dirty="0"/>
          </a:p>
        </p:txBody>
      </p:sp>
      <p:sp>
        <p:nvSpPr>
          <p:cNvPr id="6" name="Text 4"/>
          <p:cNvSpPr/>
          <p:nvPr/>
        </p:nvSpPr>
        <p:spPr>
          <a:xfrm>
            <a:off x="2393394" y="4484251"/>
            <a:ext cx="10199013"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0D6DE"/>
                </a:solidFill>
                <a:latin typeface="Fira Sans" pitchFamily="34" charset="0"/>
                <a:ea typeface="Fira Sans" pitchFamily="34" charset="-122"/>
                <a:cs typeface="Fira Sans" pitchFamily="34" charset="-120"/>
              </a:rPr>
              <a:t>Register Number: 813821243061</a:t>
            </a:r>
            <a:endParaRPr lang="en-US" sz="1750" dirty="0"/>
          </a:p>
        </p:txBody>
      </p:sp>
      <p:sp>
        <p:nvSpPr>
          <p:cNvPr id="7" name="Text 5"/>
          <p:cNvSpPr/>
          <p:nvPr/>
        </p:nvSpPr>
        <p:spPr>
          <a:xfrm>
            <a:off x="2393394" y="4972883"/>
            <a:ext cx="10199013"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0D6DE"/>
                </a:solidFill>
                <a:latin typeface="Fira Sans" pitchFamily="34" charset="0"/>
                <a:ea typeface="Fira Sans" pitchFamily="34" charset="-122"/>
                <a:cs typeface="Fira Sans" pitchFamily="34" charset="-120"/>
              </a:rPr>
              <a:t>college:Saranathan college of Engineering</a:t>
            </a:r>
            <a:endParaRPr lang="en-US" sz="1750" dirty="0"/>
          </a:p>
        </p:txBody>
      </p:sp>
      <p:pic>
        <p:nvPicPr>
          <p:cNvPr id="9" name="Picture 8" descr="Spring Background Free Stock Photo - Public Domain Pictures">
            <a:extLst>
              <a:ext uri="{FF2B5EF4-FFF2-40B4-BE49-F238E27FC236}">
                <a16:creationId xmlns:a16="http://schemas.microsoft.com/office/drawing/2014/main" id="{96409B02-6545-0D84-8841-0CB550058113}"/>
              </a:ext>
            </a:extLst>
          </p:cNvPr>
          <p:cNvPicPr>
            <a:picLocks noChangeAspect="1"/>
          </p:cNvPicPr>
          <p:nvPr/>
        </p:nvPicPr>
        <p:blipFill>
          <a:blip r:embed="rId3"/>
          <a:stretch>
            <a:fillRect/>
          </a:stretch>
        </p:blipFill>
        <p:spPr>
          <a:xfrm>
            <a:off x="7491932" y="-4923"/>
            <a:ext cx="7146152" cy="8231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2081570" y="606028"/>
            <a:ext cx="5509022" cy="688538"/>
          </a:xfrm>
          <a:prstGeom prst="rect">
            <a:avLst/>
          </a:prstGeom>
          <a:noFill/>
          <a:ln/>
        </p:spPr>
        <p:txBody>
          <a:bodyPr wrap="none" rtlCol="0" anchor="t"/>
          <a:lstStyle/>
          <a:p>
            <a:pPr marL="0" indent="0">
              <a:lnSpc>
                <a:spcPts val="5422"/>
              </a:lnSpc>
              <a:buNone/>
            </a:pPr>
            <a:r>
              <a:rPr lang="en-US" sz="4338" kern="0" spc="-130" dirty="0">
                <a:solidFill>
                  <a:srgbClr val="FA95AF"/>
                </a:solidFill>
                <a:latin typeface="Anton" pitchFamily="34" charset="0"/>
                <a:ea typeface="Anton" pitchFamily="34" charset="-122"/>
                <a:cs typeface="Anton" pitchFamily="34" charset="-120"/>
              </a:rPr>
              <a:t>Modelling</a:t>
            </a:r>
            <a:endParaRPr lang="en-US" sz="4338" dirty="0"/>
          </a:p>
        </p:txBody>
      </p:sp>
      <p:sp>
        <p:nvSpPr>
          <p:cNvPr id="5" name="Text 3"/>
          <p:cNvSpPr/>
          <p:nvPr/>
        </p:nvSpPr>
        <p:spPr>
          <a:xfrm>
            <a:off x="2434114" y="1735217"/>
            <a:ext cx="10114598" cy="396597"/>
          </a:xfrm>
          <a:prstGeom prst="rect">
            <a:avLst/>
          </a:prstGeom>
          <a:noFill/>
          <a:ln/>
        </p:spPr>
        <p:txBody>
          <a:bodyPr wrap="none" rtlCol="0" anchor="t"/>
          <a:lstStyle/>
          <a:p>
            <a:pPr marL="342900" indent="-342900" algn="l">
              <a:lnSpc>
                <a:spcPts val="3123"/>
              </a:lnSpc>
              <a:buSzPct val="100000"/>
              <a:buFont typeface="+mj-lt"/>
              <a:buAutoNum type="arabicPeriod"/>
            </a:pPr>
            <a:r>
              <a:rPr lang="en-US" sz="1735" b="1" kern="0" spc="-35" dirty="0">
                <a:solidFill>
                  <a:srgbClr val="E0D6DE"/>
                </a:solidFill>
                <a:latin typeface="Fira Sans" pitchFamily="34" charset="0"/>
                <a:ea typeface="Fira Sans" pitchFamily="34" charset="-122"/>
                <a:cs typeface="Fira Sans" pitchFamily="34" charset="-120"/>
              </a:rPr>
              <a:t>Get Data</a:t>
            </a:r>
            <a:r>
              <a:rPr lang="en-US" sz="1735" kern="0" spc="-35" dirty="0">
                <a:solidFill>
                  <a:srgbClr val="E0D6DE"/>
                </a:solidFill>
                <a:latin typeface="Fira Sans" pitchFamily="34" charset="0"/>
                <a:ea typeface="Fira Sans" pitchFamily="34" charset="-122"/>
                <a:cs typeface="Fira Sans" pitchFamily="34" charset="-120"/>
              </a:rPr>
              <a:t>: Collect a bunch of news articles labeled as true or fake.</a:t>
            </a:r>
            <a:endParaRPr lang="en-US" sz="1735" dirty="0"/>
          </a:p>
        </p:txBody>
      </p:sp>
      <p:sp>
        <p:nvSpPr>
          <p:cNvPr id="6" name="Text 4"/>
          <p:cNvSpPr/>
          <p:nvPr/>
        </p:nvSpPr>
        <p:spPr>
          <a:xfrm>
            <a:off x="2434114" y="2219920"/>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2"/>
            </a:pPr>
            <a:r>
              <a:rPr lang="en-US" sz="1735" b="1" kern="0" spc="-35" dirty="0">
                <a:solidFill>
                  <a:srgbClr val="E0D6DE"/>
                </a:solidFill>
                <a:latin typeface="Fira Sans" pitchFamily="34" charset="0"/>
                <a:ea typeface="Fira Sans" pitchFamily="34" charset="-122"/>
                <a:cs typeface="Fira Sans" pitchFamily="34" charset="-120"/>
              </a:rPr>
              <a:t>Prepare Data</a:t>
            </a:r>
            <a:r>
              <a:rPr lang="en-US" sz="1735" kern="0" spc="-35" dirty="0">
                <a:solidFill>
                  <a:srgbClr val="E0D6DE"/>
                </a:solidFill>
                <a:latin typeface="Fira Sans" pitchFamily="34" charset="0"/>
                <a:ea typeface="Fira Sans" pitchFamily="34" charset="-122"/>
                <a:cs typeface="Fira Sans" pitchFamily="34" charset="-120"/>
              </a:rPr>
              <a:t>: Clean up the articles, removing unnecessary stuff like punctuation and making them easier for the computer to understand.</a:t>
            </a:r>
            <a:endParaRPr lang="en-US" sz="1735" dirty="0"/>
          </a:p>
        </p:txBody>
      </p:sp>
      <p:sp>
        <p:nvSpPr>
          <p:cNvPr id="7" name="Text 5"/>
          <p:cNvSpPr/>
          <p:nvPr/>
        </p:nvSpPr>
        <p:spPr>
          <a:xfrm>
            <a:off x="2434114" y="3101221"/>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3"/>
            </a:pPr>
            <a:r>
              <a:rPr lang="en-US" sz="1735" b="1" kern="0" spc="-35" dirty="0">
                <a:solidFill>
                  <a:srgbClr val="E0D6DE"/>
                </a:solidFill>
                <a:latin typeface="Fira Sans" pitchFamily="34" charset="0"/>
                <a:ea typeface="Fira Sans" pitchFamily="34" charset="-122"/>
                <a:cs typeface="Fira Sans" pitchFamily="34" charset="-120"/>
              </a:rPr>
              <a:t>Find Patterns</a:t>
            </a:r>
            <a:r>
              <a:rPr lang="en-US" sz="1735" kern="0" spc="-35" dirty="0">
                <a:solidFill>
                  <a:srgbClr val="E0D6DE"/>
                </a:solidFill>
                <a:latin typeface="Fira Sans" pitchFamily="34" charset="0"/>
                <a:ea typeface="Fira Sans" pitchFamily="34" charset="-122"/>
                <a:cs typeface="Fira Sans" pitchFamily="34" charset="-120"/>
              </a:rPr>
              <a:t>: Teach the computer to recognize patterns in the articles that might indicate if they're real or fake.</a:t>
            </a:r>
            <a:endParaRPr lang="en-US" sz="1735" dirty="0"/>
          </a:p>
        </p:txBody>
      </p:sp>
      <p:sp>
        <p:nvSpPr>
          <p:cNvPr id="8" name="Text 6"/>
          <p:cNvSpPr/>
          <p:nvPr/>
        </p:nvSpPr>
        <p:spPr>
          <a:xfrm>
            <a:off x="2434114" y="3982522"/>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4"/>
            </a:pPr>
            <a:r>
              <a:rPr lang="en-US" sz="1735" b="1" kern="0" spc="-35" dirty="0">
                <a:solidFill>
                  <a:srgbClr val="E0D6DE"/>
                </a:solidFill>
                <a:latin typeface="Fira Sans" pitchFamily="34" charset="0"/>
                <a:ea typeface="Fira Sans" pitchFamily="34" charset="-122"/>
                <a:cs typeface="Fira Sans" pitchFamily="34" charset="-120"/>
              </a:rPr>
              <a:t>Teach the Computer</a:t>
            </a:r>
            <a:r>
              <a:rPr lang="en-US" sz="1735" kern="0" spc="-35" dirty="0">
                <a:solidFill>
                  <a:srgbClr val="E0D6DE"/>
                </a:solidFill>
                <a:latin typeface="Fira Sans" pitchFamily="34" charset="0"/>
                <a:ea typeface="Fira Sans" pitchFamily="34" charset="-122"/>
                <a:cs typeface="Fira Sans" pitchFamily="34" charset="-120"/>
              </a:rPr>
              <a:t>: Use these patterns to train the computer to tell the difference between real and fake news.</a:t>
            </a:r>
            <a:endParaRPr lang="en-US" sz="1735" dirty="0"/>
          </a:p>
        </p:txBody>
      </p:sp>
      <p:sp>
        <p:nvSpPr>
          <p:cNvPr id="9" name="Text 7"/>
          <p:cNvSpPr/>
          <p:nvPr/>
        </p:nvSpPr>
        <p:spPr>
          <a:xfrm>
            <a:off x="2434114" y="4863822"/>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5"/>
            </a:pPr>
            <a:r>
              <a:rPr lang="en-US" sz="1735" b="1" kern="0" spc="-35" dirty="0">
                <a:solidFill>
                  <a:srgbClr val="E0D6DE"/>
                </a:solidFill>
                <a:latin typeface="Fira Sans" pitchFamily="34" charset="0"/>
                <a:ea typeface="Fira Sans" pitchFamily="34" charset="-122"/>
                <a:cs typeface="Fira Sans" pitchFamily="34" charset="-120"/>
              </a:rPr>
              <a:t>Test It Out</a:t>
            </a:r>
            <a:r>
              <a:rPr lang="en-US" sz="1735" kern="0" spc="-35" dirty="0">
                <a:solidFill>
                  <a:srgbClr val="E0D6DE"/>
                </a:solidFill>
                <a:latin typeface="Fira Sans" pitchFamily="34" charset="0"/>
                <a:ea typeface="Fira Sans" pitchFamily="34" charset="-122"/>
                <a:cs typeface="Fira Sans" pitchFamily="34" charset="-120"/>
              </a:rPr>
              <a:t>: Give the computer some new articles it hasn't seen before and see if it can correctly guess if they're real or fake.</a:t>
            </a:r>
            <a:endParaRPr lang="en-US" sz="1735" dirty="0"/>
          </a:p>
        </p:txBody>
      </p:sp>
      <p:sp>
        <p:nvSpPr>
          <p:cNvPr id="10" name="Text 8"/>
          <p:cNvSpPr/>
          <p:nvPr/>
        </p:nvSpPr>
        <p:spPr>
          <a:xfrm>
            <a:off x="2434114" y="5745123"/>
            <a:ext cx="10114598" cy="396597"/>
          </a:xfrm>
          <a:prstGeom prst="rect">
            <a:avLst/>
          </a:prstGeom>
          <a:noFill/>
          <a:ln/>
        </p:spPr>
        <p:txBody>
          <a:bodyPr wrap="none" rtlCol="0" anchor="t"/>
          <a:lstStyle/>
          <a:p>
            <a:pPr marL="342900" indent="-342900" algn="l">
              <a:lnSpc>
                <a:spcPts val="3123"/>
              </a:lnSpc>
              <a:buSzPct val="100000"/>
              <a:buFont typeface="+mj-lt"/>
              <a:buAutoNum type="arabicPeriod" startAt="6"/>
            </a:pPr>
            <a:r>
              <a:rPr lang="en-US" sz="1735" b="1" kern="0" spc="-35" dirty="0">
                <a:solidFill>
                  <a:srgbClr val="E0D6DE"/>
                </a:solidFill>
                <a:latin typeface="Fira Sans" pitchFamily="34" charset="0"/>
                <a:ea typeface="Fira Sans" pitchFamily="34" charset="-122"/>
                <a:cs typeface="Fira Sans" pitchFamily="34" charset="-120"/>
              </a:rPr>
              <a:t>Adjust and Improve</a:t>
            </a:r>
            <a:r>
              <a:rPr lang="en-US" sz="1735" kern="0" spc="-35" dirty="0">
                <a:solidFill>
                  <a:srgbClr val="E0D6DE"/>
                </a:solidFill>
                <a:latin typeface="Fira Sans" pitchFamily="34" charset="0"/>
                <a:ea typeface="Fira Sans" pitchFamily="34" charset="-122"/>
                <a:cs typeface="Fira Sans" pitchFamily="34" charset="-120"/>
              </a:rPr>
              <a:t>: Keep tweaking things to make the computer better at spotting fake news.</a:t>
            </a:r>
            <a:endParaRPr lang="en-US" sz="1735" dirty="0"/>
          </a:p>
        </p:txBody>
      </p:sp>
      <p:sp>
        <p:nvSpPr>
          <p:cNvPr id="11" name="Text 9"/>
          <p:cNvSpPr/>
          <p:nvPr/>
        </p:nvSpPr>
        <p:spPr>
          <a:xfrm>
            <a:off x="2434114" y="6229826"/>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7"/>
            </a:pPr>
            <a:r>
              <a:rPr lang="en-US" sz="1735" b="1" kern="0" spc="-35" dirty="0">
                <a:solidFill>
                  <a:srgbClr val="E0D6DE"/>
                </a:solidFill>
                <a:latin typeface="Fira Sans" pitchFamily="34" charset="0"/>
                <a:ea typeface="Fira Sans" pitchFamily="34" charset="-122"/>
                <a:cs typeface="Fira Sans" pitchFamily="34" charset="-120"/>
              </a:rPr>
              <a:t>Use It</a:t>
            </a:r>
            <a:r>
              <a:rPr lang="en-US" sz="1735" kern="0" spc="-35" dirty="0">
                <a:solidFill>
                  <a:srgbClr val="E0D6DE"/>
                </a:solidFill>
                <a:latin typeface="Fira Sans" pitchFamily="34" charset="0"/>
                <a:ea typeface="Fira Sans" pitchFamily="34" charset="-122"/>
                <a:cs typeface="Fira Sans" pitchFamily="34" charset="-120"/>
              </a:rPr>
              <a:t>: Once it's good enough, you can start using it to help flag potentially fake news articles in the future.</a:t>
            </a:r>
            <a:endParaRPr lang="en-US" sz="1735" dirty="0"/>
          </a:p>
        </p:txBody>
      </p:sp>
      <p:sp>
        <p:nvSpPr>
          <p:cNvPr id="12" name="Text 10"/>
          <p:cNvSpPr/>
          <p:nvPr/>
        </p:nvSpPr>
        <p:spPr>
          <a:xfrm>
            <a:off x="2081570" y="7270909"/>
            <a:ext cx="10467142" cy="352544"/>
          </a:xfrm>
          <a:prstGeom prst="rect">
            <a:avLst/>
          </a:prstGeom>
          <a:noFill/>
          <a:ln/>
        </p:spPr>
        <p:txBody>
          <a:bodyPr wrap="none" rtlCol="0" anchor="t"/>
          <a:lstStyle/>
          <a:p>
            <a:pPr marL="0" indent="0">
              <a:lnSpc>
                <a:spcPts val="2776"/>
              </a:lnSpc>
              <a:buNone/>
            </a:pPr>
            <a:r>
              <a:rPr lang="en-US" sz="1735" kern="0" spc="-35" dirty="0">
                <a:solidFill>
                  <a:srgbClr val="E0D6DE"/>
                </a:solidFill>
                <a:latin typeface="Fira Sans" pitchFamily="34" charset="0"/>
                <a:ea typeface="Fira Sans" pitchFamily="34" charset="-122"/>
                <a:cs typeface="Fira Sans" pitchFamily="34" charset="-120"/>
              </a:rPr>
              <a:t>Remember, it's important to keep an eye on how well it's working and make adjustments as needed.</a:t>
            </a:r>
            <a:endParaRPr lang="en-US" sz="173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7CA55-94FA-492E-A255-902AE04170C1}"/>
              </a:ext>
            </a:extLst>
          </p:cNvPr>
          <p:cNvPicPr>
            <a:picLocks noChangeAspect="1"/>
          </p:cNvPicPr>
          <p:nvPr/>
        </p:nvPicPr>
        <p:blipFill>
          <a:blip r:embed="rId2"/>
          <a:stretch>
            <a:fillRect/>
          </a:stretch>
        </p:blipFill>
        <p:spPr>
          <a:xfrm>
            <a:off x="497305" y="112296"/>
            <a:ext cx="13892463" cy="4404684"/>
          </a:xfrm>
          <a:prstGeom prst="rect">
            <a:avLst/>
          </a:prstGeom>
        </p:spPr>
      </p:pic>
      <p:pic>
        <p:nvPicPr>
          <p:cNvPr id="5" name="Picture 4">
            <a:extLst>
              <a:ext uri="{FF2B5EF4-FFF2-40B4-BE49-F238E27FC236}">
                <a16:creationId xmlns:a16="http://schemas.microsoft.com/office/drawing/2014/main" id="{285E7697-57B8-4095-B2E3-7536959DD892}"/>
              </a:ext>
            </a:extLst>
          </p:cNvPr>
          <p:cNvPicPr>
            <a:picLocks noChangeAspect="1"/>
          </p:cNvPicPr>
          <p:nvPr/>
        </p:nvPicPr>
        <p:blipFill>
          <a:blip r:embed="rId3"/>
          <a:stretch>
            <a:fillRect/>
          </a:stretch>
        </p:blipFill>
        <p:spPr>
          <a:xfrm>
            <a:off x="497304" y="4275220"/>
            <a:ext cx="13892463" cy="3842084"/>
          </a:xfrm>
          <a:prstGeom prst="rect">
            <a:avLst/>
          </a:prstGeom>
        </p:spPr>
      </p:pic>
    </p:spTree>
    <p:extLst>
      <p:ext uri="{BB962C8B-B14F-4D97-AF65-F5344CB8AC3E}">
        <p14:creationId xmlns:p14="http://schemas.microsoft.com/office/powerpoint/2010/main" val="2352696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A096A7-D67A-42E0-8F87-C3D6AFBF6B61}"/>
              </a:ext>
            </a:extLst>
          </p:cNvPr>
          <p:cNvPicPr>
            <a:picLocks noChangeAspect="1"/>
          </p:cNvPicPr>
          <p:nvPr/>
        </p:nvPicPr>
        <p:blipFill>
          <a:blip r:embed="rId2"/>
          <a:stretch>
            <a:fillRect/>
          </a:stretch>
        </p:blipFill>
        <p:spPr>
          <a:xfrm>
            <a:off x="809625" y="288758"/>
            <a:ext cx="13011150" cy="3826041"/>
          </a:xfrm>
          <a:prstGeom prst="rect">
            <a:avLst/>
          </a:prstGeom>
        </p:spPr>
      </p:pic>
      <p:pic>
        <p:nvPicPr>
          <p:cNvPr id="5" name="Picture 4">
            <a:extLst>
              <a:ext uri="{FF2B5EF4-FFF2-40B4-BE49-F238E27FC236}">
                <a16:creationId xmlns:a16="http://schemas.microsoft.com/office/drawing/2014/main" id="{9419440E-C9EC-4D1B-8DC6-BE1AD19A0268}"/>
              </a:ext>
            </a:extLst>
          </p:cNvPr>
          <p:cNvPicPr>
            <a:picLocks noChangeAspect="1"/>
          </p:cNvPicPr>
          <p:nvPr/>
        </p:nvPicPr>
        <p:blipFill>
          <a:blip r:embed="rId3"/>
          <a:stretch>
            <a:fillRect/>
          </a:stretch>
        </p:blipFill>
        <p:spPr>
          <a:xfrm>
            <a:off x="809625" y="3818020"/>
            <a:ext cx="13011150" cy="4122822"/>
          </a:xfrm>
          <a:prstGeom prst="rect">
            <a:avLst/>
          </a:prstGeom>
        </p:spPr>
      </p:pic>
    </p:spTree>
    <p:extLst>
      <p:ext uri="{BB962C8B-B14F-4D97-AF65-F5344CB8AC3E}">
        <p14:creationId xmlns:p14="http://schemas.microsoft.com/office/powerpoint/2010/main" val="3501498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BF7023-692F-444C-BD30-324041E22161}"/>
              </a:ext>
            </a:extLst>
          </p:cNvPr>
          <p:cNvPicPr>
            <a:picLocks noChangeAspect="1"/>
          </p:cNvPicPr>
          <p:nvPr/>
        </p:nvPicPr>
        <p:blipFill>
          <a:blip r:embed="rId2"/>
          <a:stretch>
            <a:fillRect/>
          </a:stretch>
        </p:blipFill>
        <p:spPr>
          <a:xfrm>
            <a:off x="809625" y="393032"/>
            <a:ext cx="13011150" cy="3842084"/>
          </a:xfrm>
          <a:prstGeom prst="rect">
            <a:avLst/>
          </a:prstGeom>
        </p:spPr>
      </p:pic>
      <p:pic>
        <p:nvPicPr>
          <p:cNvPr id="5" name="Picture 4">
            <a:extLst>
              <a:ext uri="{FF2B5EF4-FFF2-40B4-BE49-F238E27FC236}">
                <a16:creationId xmlns:a16="http://schemas.microsoft.com/office/drawing/2014/main" id="{C595286F-AD3E-48FB-82F2-41475F648056}"/>
              </a:ext>
            </a:extLst>
          </p:cNvPr>
          <p:cNvPicPr>
            <a:picLocks noChangeAspect="1"/>
          </p:cNvPicPr>
          <p:nvPr/>
        </p:nvPicPr>
        <p:blipFill>
          <a:blip r:embed="rId3"/>
          <a:stretch>
            <a:fillRect/>
          </a:stretch>
        </p:blipFill>
        <p:spPr>
          <a:xfrm>
            <a:off x="809625" y="4114800"/>
            <a:ext cx="13011150" cy="4058654"/>
          </a:xfrm>
          <a:prstGeom prst="rect">
            <a:avLst/>
          </a:prstGeom>
        </p:spPr>
      </p:pic>
    </p:spTree>
    <p:extLst>
      <p:ext uri="{BB962C8B-B14F-4D97-AF65-F5344CB8AC3E}">
        <p14:creationId xmlns:p14="http://schemas.microsoft.com/office/powerpoint/2010/main" val="3259831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D62625-99E8-4AF1-BD6C-80F5158A979F}"/>
              </a:ext>
            </a:extLst>
          </p:cNvPr>
          <p:cNvPicPr>
            <a:picLocks noChangeAspect="1"/>
          </p:cNvPicPr>
          <p:nvPr/>
        </p:nvPicPr>
        <p:blipFill>
          <a:blip r:embed="rId2"/>
          <a:stretch>
            <a:fillRect/>
          </a:stretch>
        </p:blipFill>
        <p:spPr>
          <a:xfrm>
            <a:off x="183983" y="344904"/>
            <a:ext cx="7275596" cy="7515727"/>
          </a:xfrm>
          <a:prstGeom prst="rect">
            <a:avLst/>
          </a:prstGeom>
        </p:spPr>
      </p:pic>
      <p:pic>
        <p:nvPicPr>
          <p:cNvPr id="5" name="Picture 4">
            <a:extLst>
              <a:ext uri="{FF2B5EF4-FFF2-40B4-BE49-F238E27FC236}">
                <a16:creationId xmlns:a16="http://schemas.microsoft.com/office/drawing/2014/main" id="{121EBB2A-AFEF-434F-9579-723455901154}"/>
              </a:ext>
            </a:extLst>
          </p:cNvPr>
          <p:cNvPicPr>
            <a:picLocks noChangeAspect="1"/>
          </p:cNvPicPr>
          <p:nvPr/>
        </p:nvPicPr>
        <p:blipFill>
          <a:blip r:embed="rId3"/>
          <a:stretch>
            <a:fillRect/>
          </a:stretch>
        </p:blipFill>
        <p:spPr>
          <a:xfrm>
            <a:off x="7619999" y="352926"/>
            <a:ext cx="6826418" cy="7419474"/>
          </a:xfrm>
          <a:prstGeom prst="rect">
            <a:avLst/>
          </a:prstGeom>
        </p:spPr>
      </p:pic>
    </p:spTree>
    <p:extLst>
      <p:ext uri="{BB962C8B-B14F-4D97-AF65-F5344CB8AC3E}">
        <p14:creationId xmlns:p14="http://schemas.microsoft.com/office/powerpoint/2010/main" val="1095318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33291"/>
          </a:xfrm>
          <a:prstGeom prst="rect">
            <a:avLst/>
          </a:prstGeom>
          <a:solidFill>
            <a:srgbClr val="1F1F1F"/>
          </a:solidFill>
          <a:ln/>
        </p:spPr>
      </p:sp>
      <p:sp>
        <p:nvSpPr>
          <p:cNvPr id="4" name="Text 2"/>
          <p:cNvSpPr/>
          <p:nvPr/>
        </p:nvSpPr>
        <p:spPr>
          <a:xfrm>
            <a:off x="2249091" y="586502"/>
            <a:ext cx="5332690" cy="666512"/>
          </a:xfrm>
          <a:prstGeom prst="rect">
            <a:avLst/>
          </a:prstGeom>
          <a:noFill/>
          <a:ln/>
        </p:spPr>
        <p:txBody>
          <a:bodyPr wrap="none" rtlCol="0" anchor="t"/>
          <a:lstStyle/>
          <a:p>
            <a:pPr marL="0" indent="0">
              <a:lnSpc>
                <a:spcPts val="5249"/>
              </a:lnSpc>
              <a:buNone/>
            </a:pPr>
            <a:r>
              <a:rPr lang="en-US" sz="4199" kern="0" spc="-126" dirty="0">
                <a:solidFill>
                  <a:srgbClr val="FA95AF"/>
                </a:solidFill>
                <a:latin typeface="Anton" pitchFamily="34" charset="0"/>
                <a:ea typeface="Anton" pitchFamily="34" charset="-122"/>
                <a:cs typeface="Anton" pitchFamily="34" charset="-120"/>
              </a:rPr>
              <a:t>Result And Conclusion</a:t>
            </a:r>
            <a:endParaRPr lang="en-US" sz="4199" dirty="0"/>
          </a:p>
        </p:txBody>
      </p:sp>
      <p:sp>
        <p:nvSpPr>
          <p:cNvPr id="5" name="Text 3"/>
          <p:cNvSpPr/>
          <p:nvPr/>
        </p:nvSpPr>
        <p:spPr>
          <a:xfrm>
            <a:off x="2249091" y="1679615"/>
            <a:ext cx="10132219" cy="341352"/>
          </a:xfrm>
          <a:prstGeom prst="rect">
            <a:avLst/>
          </a:prstGeom>
          <a:noFill/>
          <a:ln/>
        </p:spPr>
        <p:txBody>
          <a:bodyPr wrap="none" rtlCol="0" anchor="t"/>
          <a:lstStyle/>
          <a:p>
            <a:pPr marL="0" indent="0">
              <a:lnSpc>
                <a:spcPts val="2687"/>
              </a:lnSpc>
              <a:buNone/>
            </a:pPr>
            <a:r>
              <a:rPr lang="en-US" sz="1680" b="1" kern="0" spc="-34" dirty="0">
                <a:solidFill>
                  <a:srgbClr val="E0D6DE"/>
                </a:solidFill>
                <a:latin typeface="Fira Sans" pitchFamily="34" charset="0"/>
                <a:ea typeface="Fira Sans" pitchFamily="34" charset="-122"/>
                <a:cs typeface="Fira Sans" pitchFamily="34" charset="-120"/>
              </a:rPr>
              <a:t>Results:</a:t>
            </a:r>
            <a:endParaRPr lang="en-US" sz="1680" dirty="0"/>
          </a:p>
        </p:txBody>
      </p:sp>
      <p:sp>
        <p:nvSpPr>
          <p:cNvPr id="6" name="Text 4"/>
          <p:cNvSpPr/>
          <p:nvPr/>
        </p:nvSpPr>
        <p:spPr>
          <a:xfrm>
            <a:off x="2590205" y="2260878"/>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After training our AI model on a dataset of news articles labeled as real or fake, we tested it on a separate set of articles it hadn't seen before.</a:t>
            </a:r>
            <a:endParaRPr lang="en-US" sz="1680" dirty="0"/>
          </a:p>
        </p:txBody>
      </p:sp>
      <p:sp>
        <p:nvSpPr>
          <p:cNvPr id="7" name="Text 5"/>
          <p:cNvSpPr/>
          <p:nvPr/>
        </p:nvSpPr>
        <p:spPr>
          <a:xfrm>
            <a:off x="2590205" y="3114080"/>
            <a:ext cx="9791105" cy="383977"/>
          </a:xfrm>
          <a:prstGeom prst="rect">
            <a:avLst/>
          </a:prstGeom>
          <a:noFill/>
          <a:ln/>
        </p:spPr>
        <p:txBody>
          <a:bodyPr wrap="non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Our model achieved an accuracy of X% in correctly identifying whether an article was real or fake.</a:t>
            </a:r>
            <a:endParaRPr lang="en-US" sz="1680" dirty="0"/>
          </a:p>
        </p:txBody>
      </p:sp>
      <p:sp>
        <p:nvSpPr>
          <p:cNvPr id="8" name="Text 6"/>
          <p:cNvSpPr/>
          <p:nvPr/>
        </p:nvSpPr>
        <p:spPr>
          <a:xfrm>
            <a:off x="2590205" y="3583305"/>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Additionally, it had a precision of Y% and a recall of Z%, meaning it was good at avoiding false alarms while also catching most of the fake news articles.</a:t>
            </a:r>
            <a:endParaRPr lang="en-US" sz="1680" dirty="0"/>
          </a:p>
        </p:txBody>
      </p:sp>
      <p:sp>
        <p:nvSpPr>
          <p:cNvPr id="9" name="Text 7"/>
          <p:cNvSpPr/>
          <p:nvPr/>
        </p:nvSpPr>
        <p:spPr>
          <a:xfrm>
            <a:off x="2249091" y="4591169"/>
            <a:ext cx="10132219" cy="341352"/>
          </a:xfrm>
          <a:prstGeom prst="rect">
            <a:avLst/>
          </a:prstGeom>
          <a:noFill/>
          <a:ln/>
        </p:spPr>
        <p:txBody>
          <a:bodyPr wrap="none" rtlCol="0" anchor="t"/>
          <a:lstStyle/>
          <a:p>
            <a:pPr marL="0" indent="0">
              <a:lnSpc>
                <a:spcPts val="2687"/>
              </a:lnSpc>
              <a:buNone/>
            </a:pPr>
            <a:r>
              <a:rPr lang="en-US" sz="1680" b="1" kern="0" spc="-34" dirty="0">
                <a:solidFill>
                  <a:srgbClr val="E0D6DE"/>
                </a:solidFill>
                <a:latin typeface="Fira Sans" pitchFamily="34" charset="0"/>
                <a:ea typeface="Fira Sans" pitchFamily="34" charset="-122"/>
                <a:cs typeface="Fira Sans" pitchFamily="34" charset="-120"/>
              </a:rPr>
              <a:t>Conclusion:</a:t>
            </a:r>
            <a:endParaRPr lang="en-US" sz="1680" dirty="0"/>
          </a:p>
        </p:txBody>
      </p:sp>
      <p:sp>
        <p:nvSpPr>
          <p:cNvPr id="10" name="Text 8"/>
          <p:cNvSpPr/>
          <p:nvPr/>
        </p:nvSpPr>
        <p:spPr>
          <a:xfrm>
            <a:off x="2590205" y="5172432"/>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Our AI model shows promise in detecting fake news, achieving an accuracy that suggests it can be useful in flagging potentially misleading articles.</a:t>
            </a:r>
            <a:endParaRPr lang="en-US" sz="1680" dirty="0"/>
          </a:p>
        </p:txBody>
      </p:sp>
      <p:sp>
        <p:nvSpPr>
          <p:cNvPr id="11" name="Text 9"/>
          <p:cNvSpPr/>
          <p:nvPr/>
        </p:nvSpPr>
        <p:spPr>
          <a:xfrm>
            <a:off x="2590205" y="6025634"/>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However, there are still areas for improvement, such as reducing false positives and enhancing the model's ability to detect more subtle forms of fake news.</a:t>
            </a:r>
            <a:endParaRPr lang="en-US" sz="1680" dirty="0"/>
          </a:p>
        </p:txBody>
      </p:sp>
      <p:sp>
        <p:nvSpPr>
          <p:cNvPr id="12" name="Text 10"/>
          <p:cNvSpPr/>
          <p:nvPr/>
        </p:nvSpPr>
        <p:spPr>
          <a:xfrm>
            <a:off x="2590205" y="6878836"/>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With further refinement and testing, our model could be a valuable tool in combating the spread of misinformation online.</a:t>
            </a:r>
            <a:endParaRPr lang="en-US" sz="16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kern="0" spc="-181" dirty="0">
                <a:solidFill>
                  <a:srgbClr val="FA95AF"/>
                </a:solidFill>
                <a:latin typeface="Anton" pitchFamily="34" charset="0"/>
                <a:ea typeface="Anton" pitchFamily="34" charset="-122"/>
                <a:cs typeface="Anton" pitchFamily="34" charset="-120"/>
              </a:rPr>
              <a:t>Combating Fake News with AI and ML</a:t>
            </a:r>
            <a:endParaRPr lang="en-US" sz="6036" dirty="0"/>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Fake news poses a growing challenge in the digital age. By leveraging the power of artificial intelligence and machine learning, we can develop robust solutions to detect, analyze, and combat the spread of misinformation online.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1305022" y="2113448"/>
            <a:ext cx="9343928" cy="1086261"/>
          </a:xfrm>
          <a:prstGeom prst="rect">
            <a:avLst/>
          </a:prstGeom>
          <a:noFill/>
          <a:ln/>
        </p:spPr>
        <p:txBody>
          <a:bodyPr wrap="none" lIns="91440" tIns="45720" rIns="91440" bIns="45720" rtlCol="0" anchor="t"/>
          <a:lstStyle/>
          <a:p>
            <a:pPr>
              <a:lnSpc>
                <a:spcPts val="5468"/>
              </a:lnSpc>
            </a:pPr>
            <a:r>
              <a:rPr lang="en-US" sz="4350" kern="0" spc="-131" dirty="0">
                <a:solidFill>
                  <a:srgbClr val="FA95AF"/>
                </a:solidFill>
                <a:latin typeface="Anton"/>
                <a:ea typeface="Anton" pitchFamily="34" charset="-122"/>
                <a:cs typeface="Anton" pitchFamily="34" charset="-120"/>
              </a:rPr>
              <a:t>Project Title: </a:t>
            </a:r>
            <a:endParaRPr lang="en-US" sz="4350" dirty="0">
              <a:solidFill>
                <a:srgbClr val="000000"/>
              </a:solidFill>
              <a:latin typeface="Anton"/>
              <a:ea typeface="Calibri"/>
              <a:cs typeface="Calibri"/>
            </a:endParaRPr>
          </a:p>
          <a:p>
            <a:pPr>
              <a:lnSpc>
                <a:spcPts val="5468"/>
              </a:lnSpc>
            </a:pPr>
            <a:r>
              <a:rPr lang="en-US" sz="4350" kern="0" spc="-131" dirty="0">
                <a:solidFill>
                  <a:srgbClr val="FA95AF"/>
                </a:solidFill>
                <a:latin typeface="Anton"/>
                <a:ea typeface="Anton" pitchFamily="34" charset="-122"/>
                <a:cs typeface="Anton" pitchFamily="34" charset="-120"/>
              </a:rPr>
              <a:t>Fake News Detection System</a:t>
            </a:r>
            <a:endParaRPr lang="en-US" sz="4350" dirty="0">
              <a:latin typeface="Anton"/>
              <a:ea typeface="Calibri"/>
              <a:cs typeface="Calibri"/>
            </a:endParaRPr>
          </a:p>
        </p:txBody>
      </p:sp>
      <p:sp>
        <p:nvSpPr>
          <p:cNvPr id="5" name="Text 3"/>
          <p:cNvSpPr/>
          <p:nvPr/>
        </p:nvSpPr>
        <p:spPr>
          <a:xfrm>
            <a:off x="2037993" y="3022163"/>
            <a:ext cx="2777490" cy="347186"/>
          </a:xfrm>
          <a:prstGeom prst="rect">
            <a:avLst/>
          </a:prstGeom>
          <a:noFill/>
          <a:ln/>
        </p:spPr>
        <p:txBody>
          <a:bodyPr wrap="none" lIns="91440" tIns="45720" rIns="91440" bIns="45720" rtlCol="0" anchor="t"/>
          <a:lstStyle/>
          <a:p>
            <a:pPr marL="0" indent="0">
              <a:lnSpc>
                <a:spcPts val="2734"/>
              </a:lnSpc>
              <a:buNone/>
            </a:pPr>
            <a:endParaRPr lang="en-US" sz="2150" kern="0" spc="-66" dirty="0">
              <a:solidFill>
                <a:srgbClr val="FA95AF"/>
              </a:solidFill>
              <a:latin typeface="Anton"/>
            </a:endParaRPr>
          </a:p>
        </p:txBody>
      </p:sp>
      <p:sp>
        <p:nvSpPr>
          <p:cNvPr id="6" name="Text 4"/>
          <p:cNvSpPr/>
          <p:nvPr/>
        </p:nvSpPr>
        <p:spPr>
          <a:xfrm>
            <a:off x="2037993" y="3591520"/>
            <a:ext cx="3156347" cy="1777008"/>
          </a:xfrm>
          <a:prstGeom prst="rect">
            <a:avLst/>
          </a:prstGeom>
          <a:noFill/>
          <a:ln/>
        </p:spPr>
        <p:txBody>
          <a:bodyPr wrap="square" lIns="91440" tIns="45720" rIns="91440" bIns="45720" rtlCol="0" anchor="t"/>
          <a:lstStyle/>
          <a:p>
            <a:pPr marL="0" indent="0">
              <a:lnSpc>
                <a:spcPts val="2799"/>
              </a:lnSpc>
              <a:buNone/>
            </a:pPr>
            <a:endParaRPr lang="en-US" sz="1750" kern="0" spc="-35" dirty="0">
              <a:solidFill>
                <a:srgbClr val="E0D6DE"/>
              </a:solidFill>
              <a:latin typeface="Fira Sans"/>
            </a:endParaRPr>
          </a:p>
        </p:txBody>
      </p:sp>
      <p:sp>
        <p:nvSpPr>
          <p:cNvPr id="7" name="Text 5"/>
          <p:cNvSpPr/>
          <p:nvPr/>
        </p:nvSpPr>
        <p:spPr>
          <a:xfrm>
            <a:off x="5743932" y="3022163"/>
            <a:ext cx="2777490" cy="347186"/>
          </a:xfrm>
          <a:prstGeom prst="rect">
            <a:avLst/>
          </a:prstGeom>
          <a:noFill/>
          <a:ln/>
        </p:spPr>
        <p:txBody>
          <a:bodyPr wrap="none" lIns="91440" tIns="45720" rIns="91440" bIns="45720" rtlCol="0" anchor="t"/>
          <a:lstStyle/>
          <a:p>
            <a:pPr marL="0" indent="0">
              <a:lnSpc>
                <a:spcPts val="2734"/>
              </a:lnSpc>
              <a:buNone/>
            </a:pPr>
            <a:endParaRPr lang="en-US" sz="2150" kern="0" spc="-66" dirty="0">
              <a:solidFill>
                <a:srgbClr val="FA95AF"/>
              </a:solidFill>
              <a:latin typeface="Anton"/>
            </a:endParaRPr>
          </a:p>
        </p:txBody>
      </p:sp>
      <p:sp>
        <p:nvSpPr>
          <p:cNvPr id="8" name="Text 6"/>
          <p:cNvSpPr/>
          <p:nvPr/>
        </p:nvSpPr>
        <p:spPr>
          <a:xfrm>
            <a:off x="5743932" y="3591520"/>
            <a:ext cx="3649832" cy="2793008"/>
          </a:xfrm>
          <a:prstGeom prst="rect">
            <a:avLst/>
          </a:prstGeom>
          <a:noFill/>
          <a:ln/>
        </p:spPr>
        <p:txBody>
          <a:bodyPr wrap="square" lIns="91440" tIns="45720" rIns="91440" bIns="45720" rtlCol="0" anchor="t"/>
          <a:lstStyle/>
          <a:p>
            <a:pPr marL="0" indent="0">
              <a:lnSpc>
                <a:spcPts val="2799"/>
              </a:lnSpc>
              <a:buNone/>
            </a:pPr>
            <a:endParaRPr lang="en-US" sz="1750" kern="0" spc="-35" dirty="0">
              <a:solidFill>
                <a:srgbClr val="E0D6DE"/>
              </a:solidFill>
              <a:latin typeface="Fira Sans"/>
            </a:endParaRPr>
          </a:p>
        </p:txBody>
      </p:sp>
      <p:sp>
        <p:nvSpPr>
          <p:cNvPr id="9" name="Text 7"/>
          <p:cNvSpPr/>
          <p:nvPr/>
        </p:nvSpPr>
        <p:spPr>
          <a:xfrm>
            <a:off x="9449872" y="3022163"/>
            <a:ext cx="2777490" cy="347186"/>
          </a:xfrm>
          <a:prstGeom prst="rect">
            <a:avLst/>
          </a:prstGeom>
          <a:noFill/>
          <a:ln/>
        </p:spPr>
        <p:txBody>
          <a:bodyPr wrap="none" lIns="91440" tIns="45720" rIns="91440" bIns="45720" rtlCol="0" anchor="t"/>
          <a:lstStyle/>
          <a:p>
            <a:pPr marL="0" indent="0">
              <a:lnSpc>
                <a:spcPts val="2734"/>
              </a:lnSpc>
              <a:buNone/>
            </a:pPr>
            <a:endParaRPr lang="en-US" sz="2150" kern="0" spc="-66" dirty="0">
              <a:solidFill>
                <a:srgbClr val="FA95AF"/>
              </a:solidFill>
              <a:latin typeface="Anton"/>
            </a:endParaRPr>
          </a:p>
        </p:txBody>
      </p:sp>
      <p:sp>
        <p:nvSpPr>
          <p:cNvPr id="10" name="Text 8"/>
          <p:cNvSpPr/>
          <p:nvPr/>
        </p:nvSpPr>
        <p:spPr>
          <a:xfrm>
            <a:off x="10647301" y="4607520"/>
            <a:ext cx="3156347" cy="1777008"/>
          </a:xfrm>
          <a:prstGeom prst="rect">
            <a:avLst/>
          </a:prstGeom>
          <a:noFill/>
          <a:ln/>
        </p:spPr>
        <p:txBody>
          <a:bodyPr wrap="square" lIns="91440" tIns="45720" rIns="91440" bIns="45720" rtlCol="0" anchor="t"/>
          <a:lstStyle/>
          <a:p>
            <a:pPr marL="0" indent="0">
              <a:lnSpc>
                <a:spcPts val="2799"/>
              </a:lnSpc>
              <a:buNone/>
            </a:pPr>
            <a:r>
              <a:rPr lang="en-US" sz="1750" kern="0" spc="-35" dirty="0">
                <a:solidFill>
                  <a:srgbClr val="E0D6DE"/>
                </a:solidFill>
                <a:latin typeface="Fira Sans"/>
                <a:ea typeface="Fira Sans" pitchFamily="34" charset="-122"/>
                <a:cs typeface="Fira Sans" pitchFamily="34" charset="-120"/>
              </a:rPr>
              <a:t>.</a:t>
            </a:r>
            <a:endParaRPr lang="en-US" sz="1750" dirty="0">
              <a:latin typeface="Fira Sans"/>
              <a:ea typeface="Calibri" panose="020F0502020204030204"/>
              <a:cs typeface="Calibri" panose="020F0502020204030204"/>
            </a:endParaRPr>
          </a:p>
        </p:txBody>
      </p:sp>
      <p:sp>
        <p:nvSpPr>
          <p:cNvPr id="11" name="Text 9"/>
          <p:cNvSpPr/>
          <p:nvPr/>
        </p:nvSpPr>
        <p:spPr>
          <a:xfrm>
            <a:off x="2037993" y="5901690"/>
            <a:ext cx="4443889" cy="555427"/>
          </a:xfrm>
          <a:prstGeom prst="rect">
            <a:avLst/>
          </a:prstGeom>
          <a:noFill/>
          <a:ln/>
        </p:spPr>
        <p:txBody>
          <a:bodyPr wrap="none" rtlCol="0" anchor="t"/>
          <a:lstStyle/>
          <a:p>
            <a:pPr marL="0" indent="0">
              <a:lnSpc>
                <a:spcPts val="4374"/>
              </a:lnSpc>
              <a:buNone/>
            </a:pPr>
            <a:endParaRPr lang="en-US" sz="3499" dirty="0"/>
          </a:p>
        </p:txBody>
      </p:sp>
      <p:pic>
        <p:nvPicPr>
          <p:cNvPr id="19" name="Picture 18" descr="A child holding a marker in his mouth&#10;&#10;Description automatically generated">
            <a:extLst>
              <a:ext uri="{FF2B5EF4-FFF2-40B4-BE49-F238E27FC236}">
                <a16:creationId xmlns:a16="http://schemas.microsoft.com/office/drawing/2014/main" id="{7F2455C9-70BF-C769-71D1-595CDA354AF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65998" y="-3261"/>
            <a:ext cx="7264402" cy="8243376"/>
          </a:xfrm>
          <a:prstGeom prst="rect">
            <a:avLst/>
          </a:prstGeom>
        </p:spPr>
      </p:pic>
      <p:sp>
        <p:nvSpPr>
          <p:cNvPr id="20" name="TextBox 19">
            <a:extLst>
              <a:ext uri="{FF2B5EF4-FFF2-40B4-BE49-F238E27FC236}">
                <a16:creationId xmlns:a16="http://schemas.microsoft.com/office/drawing/2014/main" id="{8BE008A5-5F32-16F5-AB3A-E6B75BD7BE3D}"/>
              </a:ext>
            </a:extLst>
          </p:cNvPr>
          <p:cNvSpPr txBox="1"/>
          <p:nvPr/>
        </p:nvSpPr>
        <p:spPr>
          <a:xfrm>
            <a:off x="1828800" y="7275513"/>
            <a:ext cx="10972800" cy="317500"/>
          </a:xfrm>
          <a:prstGeom prst="rect">
            <a:avLst/>
          </a:prstGeom>
        </p:spPr>
        <p:txBody>
          <a:bodyPr lIns="91440" tIns="45720" rIns="91440" bIns="45720" anchor="t">
            <a:normAutofit fontScale="92500" lnSpcReduction="20000"/>
          </a:bodyPr>
          <a:lstStyle/>
          <a:p>
            <a:endParaRPr lang="en-US" dirty="0">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Agenda</a:t>
            </a:r>
            <a:endParaRPr lang="en-US" sz="4374" dirty="0"/>
          </a:p>
        </p:txBody>
      </p:sp>
      <p:sp>
        <p:nvSpPr>
          <p:cNvPr id="6" name="Shape 3"/>
          <p:cNvSpPr/>
          <p:nvPr/>
        </p:nvSpPr>
        <p:spPr>
          <a:xfrm>
            <a:off x="4801910" y="1953101"/>
            <a:ext cx="44410" cy="5351026"/>
          </a:xfrm>
          <a:prstGeom prst="rect">
            <a:avLst/>
          </a:prstGeom>
          <a:solidFill>
            <a:srgbClr val="931F3B"/>
          </a:solidFill>
          <a:ln/>
        </p:spPr>
      </p:sp>
      <p:sp>
        <p:nvSpPr>
          <p:cNvPr id="7" name="Shape 4"/>
          <p:cNvSpPr/>
          <p:nvPr/>
        </p:nvSpPr>
        <p:spPr>
          <a:xfrm>
            <a:off x="5074027" y="2354401"/>
            <a:ext cx="777597" cy="44410"/>
          </a:xfrm>
          <a:prstGeom prst="rect">
            <a:avLst/>
          </a:prstGeom>
          <a:solidFill>
            <a:srgbClr val="931F3B"/>
          </a:solidFill>
          <a:ln/>
        </p:spPr>
      </p:sp>
      <p:sp>
        <p:nvSpPr>
          <p:cNvPr id="8" name="Shape 5"/>
          <p:cNvSpPr/>
          <p:nvPr/>
        </p:nvSpPr>
        <p:spPr>
          <a:xfrm>
            <a:off x="4574084" y="2126694"/>
            <a:ext cx="499943" cy="499943"/>
          </a:xfrm>
          <a:prstGeom prst="roundRect">
            <a:avLst>
              <a:gd name="adj" fmla="val 26667"/>
            </a:avLst>
          </a:prstGeom>
          <a:solidFill>
            <a:srgbClr val="0D0D0D"/>
          </a:solidFill>
          <a:ln/>
        </p:spPr>
      </p:sp>
      <p:sp>
        <p:nvSpPr>
          <p:cNvPr id="9" name="Text 6"/>
          <p:cNvSpPr/>
          <p:nvPr/>
        </p:nvSpPr>
        <p:spPr>
          <a:xfrm>
            <a:off x="4773870" y="2168366"/>
            <a:ext cx="10025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1</a:t>
            </a:r>
            <a:endParaRPr lang="en-US" sz="2624" dirty="0"/>
          </a:p>
        </p:txBody>
      </p:sp>
      <p:sp>
        <p:nvSpPr>
          <p:cNvPr id="10" name="Text 7"/>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Research</a:t>
            </a:r>
            <a:endParaRPr lang="en-US" sz="2187" dirty="0"/>
          </a:p>
        </p:txBody>
      </p:sp>
      <p:sp>
        <p:nvSpPr>
          <p:cNvPr id="11" name="Text 8"/>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Analyze existing fake news detection methods and identify areas for improvement.</a:t>
            </a:r>
            <a:endParaRPr lang="en-US" sz="1750" dirty="0"/>
          </a:p>
        </p:txBody>
      </p:sp>
      <p:sp>
        <p:nvSpPr>
          <p:cNvPr id="12" name="Shape 9"/>
          <p:cNvSpPr/>
          <p:nvPr/>
        </p:nvSpPr>
        <p:spPr>
          <a:xfrm>
            <a:off x="5074027" y="4212134"/>
            <a:ext cx="777597" cy="44410"/>
          </a:xfrm>
          <a:prstGeom prst="rect">
            <a:avLst/>
          </a:prstGeom>
          <a:solidFill>
            <a:srgbClr val="931F3B"/>
          </a:solidFill>
          <a:ln/>
        </p:spPr>
      </p:sp>
      <p:sp>
        <p:nvSpPr>
          <p:cNvPr id="13" name="Shape 10"/>
          <p:cNvSpPr/>
          <p:nvPr/>
        </p:nvSpPr>
        <p:spPr>
          <a:xfrm>
            <a:off x="4574084" y="3984427"/>
            <a:ext cx="499943" cy="499943"/>
          </a:xfrm>
          <a:prstGeom prst="roundRect">
            <a:avLst>
              <a:gd name="adj" fmla="val 26667"/>
            </a:avLst>
          </a:prstGeom>
          <a:solidFill>
            <a:srgbClr val="0D0D0D"/>
          </a:solidFill>
          <a:ln/>
        </p:spPr>
      </p:sp>
      <p:sp>
        <p:nvSpPr>
          <p:cNvPr id="14" name="Text 11"/>
          <p:cNvSpPr/>
          <p:nvPr/>
        </p:nvSpPr>
        <p:spPr>
          <a:xfrm>
            <a:off x="4746605" y="4026098"/>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2</a:t>
            </a:r>
            <a:endParaRPr lang="en-US" sz="2624" dirty="0"/>
          </a:p>
        </p:txBody>
      </p:sp>
      <p:sp>
        <p:nvSpPr>
          <p:cNvPr id="15" name="Text 12"/>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Data Collection</a:t>
            </a:r>
            <a:endParaRPr lang="en-US" sz="2187" dirty="0"/>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Gather a diverse dataset of verified and fake news articles for training and testing.</a:t>
            </a:r>
            <a:endParaRPr lang="en-US" sz="1750" dirty="0"/>
          </a:p>
        </p:txBody>
      </p:sp>
      <p:sp>
        <p:nvSpPr>
          <p:cNvPr id="17" name="Shape 14"/>
          <p:cNvSpPr/>
          <p:nvPr/>
        </p:nvSpPr>
        <p:spPr>
          <a:xfrm>
            <a:off x="5074027" y="6069866"/>
            <a:ext cx="777597" cy="44410"/>
          </a:xfrm>
          <a:prstGeom prst="rect">
            <a:avLst/>
          </a:prstGeom>
          <a:solidFill>
            <a:srgbClr val="931F3B"/>
          </a:solidFill>
          <a:ln/>
        </p:spPr>
      </p:sp>
      <p:sp>
        <p:nvSpPr>
          <p:cNvPr id="18" name="Shape 15"/>
          <p:cNvSpPr/>
          <p:nvPr/>
        </p:nvSpPr>
        <p:spPr>
          <a:xfrm>
            <a:off x="4574084" y="5842159"/>
            <a:ext cx="499943" cy="499943"/>
          </a:xfrm>
          <a:prstGeom prst="roundRect">
            <a:avLst>
              <a:gd name="adj" fmla="val 26667"/>
            </a:avLst>
          </a:prstGeom>
          <a:solidFill>
            <a:srgbClr val="0D0D0D"/>
          </a:solidFill>
          <a:ln/>
        </p:spPr>
      </p:sp>
      <p:sp>
        <p:nvSpPr>
          <p:cNvPr id="19" name="Text 16"/>
          <p:cNvSpPr/>
          <p:nvPr/>
        </p:nvSpPr>
        <p:spPr>
          <a:xfrm>
            <a:off x="4746605" y="5883831"/>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3</a:t>
            </a:r>
            <a:endParaRPr lang="en-US" sz="2624" dirty="0"/>
          </a:p>
        </p:txBody>
      </p:sp>
      <p:sp>
        <p:nvSpPr>
          <p:cNvPr id="20" name="Text 17"/>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Model Development</a:t>
            </a:r>
            <a:endParaRPr lang="en-US" sz="2187" dirty="0"/>
          </a:p>
        </p:txBody>
      </p:sp>
      <p:sp>
        <p:nvSpPr>
          <p:cNvPr id="21" name="Text 18"/>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Design and train machine learning models to accurately classify news articles as real or fake.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F1F1F">
              <a:alpha val="80000"/>
            </a:srgbClr>
          </a:solidFill>
          <a:ln/>
        </p:spPr>
      </p:sp>
      <p:sp>
        <p:nvSpPr>
          <p:cNvPr id="6" name="Text 3"/>
          <p:cNvSpPr/>
          <p:nvPr/>
        </p:nvSpPr>
        <p:spPr>
          <a:xfrm>
            <a:off x="2037993" y="1991916"/>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Problem Statement</a:t>
            </a:r>
            <a:endParaRPr lang="en-US" sz="4374" dirty="0"/>
          </a:p>
        </p:txBody>
      </p:sp>
      <p:sp>
        <p:nvSpPr>
          <p:cNvPr id="7" name="Shape 4"/>
          <p:cNvSpPr/>
          <p:nvPr/>
        </p:nvSpPr>
        <p:spPr>
          <a:xfrm>
            <a:off x="2037993" y="3193137"/>
            <a:ext cx="499943" cy="499943"/>
          </a:xfrm>
          <a:prstGeom prst="roundRect">
            <a:avLst>
              <a:gd name="adj" fmla="val 26667"/>
            </a:avLst>
          </a:prstGeom>
          <a:solidFill>
            <a:srgbClr val="0D0D0D"/>
          </a:solidFill>
          <a:ln/>
        </p:spPr>
      </p:sp>
      <p:sp>
        <p:nvSpPr>
          <p:cNvPr id="8" name="Text 5"/>
          <p:cNvSpPr/>
          <p:nvPr/>
        </p:nvSpPr>
        <p:spPr>
          <a:xfrm>
            <a:off x="2237780" y="3234809"/>
            <a:ext cx="10025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1</a:t>
            </a:r>
            <a:endParaRPr lang="en-US" sz="2624" dirty="0"/>
          </a:p>
        </p:txBody>
      </p:sp>
      <p:sp>
        <p:nvSpPr>
          <p:cNvPr id="9" name="Text 6"/>
          <p:cNvSpPr/>
          <p:nvPr/>
        </p:nvSpPr>
        <p:spPr>
          <a:xfrm>
            <a:off x="2760107" y="3269456"/>
            <a:ext cx="264795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Misinformation Epidemic</a:t>
            </a:r>
            <a:endParaRPr lang="en-US" sz="2187" dirty="0"/>
          </a:p>
        </p:txBody>
      </p:sp>
      <p:sp>
        <p:nvSpPr>
          <p:cNvPr id="10" name="Text 7"/>
          <p:cNvSpPr/>
          <p:nvPr/>
        </p:nvSpPr>
        <p:spPr>
          <a:xfrm>
            <a:off x="2760107" y="3749873"/>
            <a:ext cx="2647950" cy="2132409"/>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The proliferation of fake news has led to widespread confusion, eroded trust in the media, and influenced important decision-making.</a:t>
            </a:r>
            <a:endParaRPr lang="en-US" sz="1750" dirty="0"/>
          </a:p>
        </p:txBody>
      </p:sp>
      <p:sp>
        <p:nvSpPr>
          <p:cNvPr id="11" name="Shape 8"/>
          <p:cNvSpPr/>
          <p:nvPr/>
        </p:nvSpPr>
        <p:spPr>
          <a:xfrm>
            <a:off x="5630228" y="3193137"/>
            <a:ext cx="499943" cy="499943"/>
          </a:xfrm>
          <a:prstGeom prst="roundRect">
            <a:avLst>
              <a:gd name="adj" fmla="val 26667"/>
            </a:avLst>
          </a:prstGeom>
          <a:solidFill>
            <a:srgbClr val="0D0D0D"/>
          </a:solidFill>
          <a:ln/>
        </p:spPr>
      </p:sp>
      <p:sp>
        <p:nvSpPr>
          <p:cNvPr id="12" name="Text 9"/>
          <p:cNvSpPr/>
          <p:nvPr/>
        </p:nvSpPr>
        <p:spPr>
          <a:xfrm>
            <a:off x="5802749" y="3234809"/>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2</a:t>
            </a:r>
            <a:endParaRPr lang="en-US" sz="2624" dirty="0"/>
          </a:p>
        </p:txBody>
      </p:sp>
      <p:sp>
        <p:nvSpPr>
          <p:cNvPr id="13" name="Text 10"/>
          <p:cNvSpPr/>
          <p:nvPr/>
        </p:nvSpPr>
        <p:spPr>
          <a:xfrm>
            <a:off x="6352342" y="3269456"/>
            <a:ext cx="2647950" cy="694373"/>
          </a:xfrm>
          <a:prstGeom prst="rect">
            <a:avLst/>
          </a:prstGeom>
          <a:noFill/>
          <a:ln/>
        </p:spPr>
        <p:txBody>
          <a:bodyPr wrap="squar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Lack of Reliable Detection</a:t>
            </a:r>
            <a:endParaRPr lang="en-US" sz="2187" dirty="0"/>
          </a:p>
        </p:txBody>
      </p:sp>
      <p:sp>
        <p:nvSpPr>
          <p:cNvPr id="14" name="Text 11"/>
          <p:cNvSpPr/>
          <p:nvPr/>
        </p:nvSpPr>
        <p:spPr>
          <a:xfrm>
            <a:off x="6352342" y="4097060"/>
            <a:ext cx="2647950" cy="2132409"/>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Current fake news detection methods are often manual, time-consuming, and limited in their accuracy and scalability.</a:t>
            </a:r>
            <a:endParaRPr lang="en-US" sz="1750" dirty="0"/>
          </a:p>
        </p:txBody>
      </p:sp>
      <p:sp>
        <p:nvSpPr>
          <p:cNvPr id="15" name="Shape 12"/>
          <p:cNvSpPr/>
          <p:nvPr/>
        </p:nvSpPr>
        <p:spPr>
          <a:xfrm>
            <a:off x="9222462" y="3193137"/>
            <a:ext cx="499943" cy="499943"/>
          </a:xfrm>
          <a:prstGeom prst="roundRect">
            <a:avLst>
              <a:gd name="adj" fmla="val 26667"/>
            </a:avLst>
          </a:prstGeom>
          <a:solidFill>
            <a:srgbClr val="0D0D0D"/>
          </a:solidFill>
          <a:ln/>
        </p:spPr>
      </p:sp>
      <p:sp>
        <p:nvSpPr>
          <p:cNvPr id="16" name="Text 13"/>
          <p:cNvSpPr/>
          <p:nvPr/>
        </p:nvSpPr>
        <p:spPr>
          <a:xfrm>
            <a:off x="9394984" y="3234809"/>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3</a:t>
            </a:r>
            <a:endParaRPr lang="en-US" sz="2624" dirty="0"/>
          </a:p>
        </p:txBody>
      </p:sp>
      <p:sp>
        <p:nvSpPr>
          <p:cNvPr id="17" name="Text 14"/>
          <p:cNvSpPr/>
          <p:nvPr/>
        </p:nvSpPr>
        <p:spPr>
          <a:xfrm>
            <a:off x="9944576" y="3269456"/>
            <a:ext cx="264795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Societal Consequences</a:t>
            </a:r>
            <a:endParaRPr lang="en-US" sz="2187" dirty="0"/>
          </a:p>
        </p:txBody>
      </p:sp>
      <p:sp>
        <p:nvSpPr>
          <p:cNvPr id="18" name="Text 15"/>
          <p:cNvSpPr/>
          <p:nvPr/>
        </p:nvSpPr>
        <p:spPr>
          <a:xfrm>
            <a:off x="9944576" y="3749873"/>
            <a:ext cx="2647950" cy="2487811"/>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Fake news can have serious consequences, such as undermining democratic processes, fueling social divisions, and causing real-world harm.</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34760"/>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Project Overview</a:t>
            </a:r>
            <a:endParaRPr lang="en-US" sz="4374" dirty="0"/>
          </a:p>
        </p:txBody>
      </p:sp>
      <p:pic>
        <p:nvPicPr>
          <p:cNvPr id="6" name="Image 1"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Data Collection</a:t>
            </a:r>
            <a:endParaRPr lang="en-US" sz="2187" dirty="0"/>
          </a:p>
        </p:txBody>
      </p:sp>
      <p:sp>
        <p:nvSpPr>
          <p:cNvPr id="8" name="Text 4"/>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Gather a comprehensive dataset of verified and fake news articles from various sources.</a:t>
            </a:r>
            <a:endParaRPr lang="en-US" sz="1750" dirty="0"/>
          </a:p>
        </p:txBody>
      </p:sp>
      <p:pic>
        <p:nvPicPr>
          <p:cNvPr id="9" name="Image 2"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5"/>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Model Training</a:t>
            </a:r>
            <a:endParaRPr lang="en-US" sz="2187" dirty="0"/>
          </a:p>
        </p:txBody>
      </p:sp>
      <p:sp>
        <p:nvSpPr>
          <p:cNvPr id="11" name="Text 6"/>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Develop and train machine learning models to accurately classify news articles as real or fake.</a:t>
            </a:r>
            <a:endParaRPr lang="en-US" sz="1750" dirty="0"/>
          </a:p>
        </p:txBody>
      </p:sp>
      <p:pic>
        <p:nvPicPr>
          <p:cNvPr id="12" name="Image 3"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7"/>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Deployment</a:t>
            </a:r>
            <a:endParaRPr lang="en-US" sz="2187" dirty="0"/>
          </a:p>
        </p:txBody>
      </p:sp>
      <p:sp>
        <p:nvSpPr>
          <p:cNvPr id="14" name="Text 8"/>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Integrate the trained models into a user-friendly platform for real-time fake news detection.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2037993" y="2438876"/>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End Users</a:t>
            </a:r>
            <a:endParaRPr lang="en-US" sz="4374" dirty="0"/>
          </a:p>
        </p:txBody>
      </p:sp>
      <p:pic>
        <p:nvPicPr>
          <p:cNvPr id="5" name="Image 0" descr="preencoded.png"/>
          <p:cNvPicPr>
            <a:picLocks noChangeAspect="1"/>
          </p:cNvPicPr>
          <p:nvPr/>
        </p:nvPicPr>
        <p:blipFill>
          <a:blip r:embed="rId3"/>
          <a:stretch>
            <a:fillRect/>
          </a:stretch>
        </p:blipFill>
        <p:spPr>
          <a:xfrm>
            <a:off x="2037993" y="3577590"/>
            <a:ext cx="444341" cy="444341"/>
          </a:xfrm>
          <a:prstGeom prst="rect">
            <a:avLst/>
          </a:prstGeom>
        </p:spPr>
      </p:pic>
      <p:sp>
        <p:nvSpPr>
          <p:cNvPr id="6" name="Text 3"/>
          <p:cNvSpPr/>
          <p:nvPr/>
        </p:nvSpPr>
        <p:spPr>
          <a:xfrm>
            <a:off x="2037993" y="424410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Journalists</a:t>
            </a:r>
            <a:endParaRPr lang="en-US" sz="2187" dirty="0"/>
          </a:p>
        </p:txBody>
      </p:sp>
      <p:sp>
        <p:nvSpPr>
          <p:cNvPr id="7" name="Text 4"/>
          <p:cNvSpPr/>
          <p:nvPr/>
        </p:nvSpPr>
        <p:spPr>
          <a:xfrm>
            <a:off x="2037993" y="4724519"/>
            <a:ext cx="3295888" cy="1066205"/>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Verify the authenticity of news stories and fact-check claims before publication.</a:t>
            </a:r>
            <a:endParaRPr lang="en-US" sz="1750" dirty="0"/>
          </a:p>
        </p:txBody>
      </p:sp>
      <p:pic>
        <p:nvPicPr>
          <p:cNvPr id="8" name="Image 1" descr="preencoded.png"/>
          <p:cNvPicPr>
            <a:picLocks noChangeAspect="1"/>
          </p:cNvPicPr>
          <p:nvPr/>
        </p:nvPicPr>
        <p:blipFill>
          <a:blip r:embed="rId4"/>
          <a:stretch>
            <a:fillRect/>
          </a:stretch>
        </p:blipFill>
        <p:spPr>
          <a:xfrm>
            <a:off x="5667137" y="3577590"/>
            <a:ext cx="444341" cy="444341"/>
          </a:xfrm>
          <a:prstGeom prst="rect">
            <a:avLst/>
          </a:prstGeom>
        </p:spPr>
      </p:pic>
      <p:sp>
        <p:nvSpPr>
          <p:cNvPr id="9" name="Text 5"/>
          <p:cNvSpPr/>
          <p:nvPr/>
        </p:nvSpPr>
        <p:spPr>
          <a:xfrm>
            <a:off x="5667137" y="424410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Policymakers</a:t>
            </a:r>
            <a:endParaRPr lang="en-US" sz="2187" dirty="0"/>
          </a:p>
        </p:txBody>
      </p:sp>
      <p:sp>
        <p:nvSpPr>
          <p:cNvPr id="10" name="Text 6"/>
          <p:cNvSpPr/>
          <p:nvPr/>
        </p:nvSpPr>
        <p:spPr>
          <a:xfrm>
            <a:off x="5667137" y="4724519"/>
            <a:ext cx="3296007" cy="1066205"/>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Inform decision-making and policy development to address the spread of misinformation.</a:t>
            </a:r>
            <a:endParaRPr lang="en-US" sz="1750" dirty="0"/>
          </a:p>
        </p:txBody>
      </p:sp>
      <p:pic>
        <p:nvPicPr>
          <p:cNvPr id="11" name="Image 2" descr="preencoded.png"/>
          <p:cNvPicPr>
            <a:picLocks noChangeAspect="1"/>
          </p:cNvPicPr>
          <p:nvPr/>
        </p:nvPicPr>
        <p:blipFill>
          <a:blip r:embed="rId5"/>
          <a:stretch>
            <a:fillRect/>
          </a:stretch>
        </p:blipFill>
        <p:spPr>
          <a:xfrm>
            <a:off x="9296400" y="3577590"/>
            <a:ext cx="444341" cy="444341"/>
          </a:xfrm>
          <a:prstGeom prst="rect">
            <a:avLst/>
          </a:prstGeom>
        </p:spPr>
      </p:pic>
      <p:sp>
        <p:nvSpPr>
          <p:cNvPr id="12" name="Text 7"/>
          <p:cNvSpPr/>
          <p:nvPr/>
        </p:nvSpPr>
        <p:spPr>
          <a:xfrm>
            <a:off x="9296400" y="424410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General Public</a:t>
            </a:r>
            <a:endParaRPr lang="en-US" sz="2187" dirty="0"/>
          </a:p>
        </p:txBody>
      </p:sp>
      <p:sp>
        <p:nvSpPr>
          <p:cNvPr id="13" name="Text 8"/>
          <p:cNvSpPr/>
          <p:nvPr/>
        </p:nvSpPr>
        <p:spPr>
          <a:xfrm>
            <a:off x="9296400" y="4724519"/>
            <a:ext cx="3296007" cy="1066205"/>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Empower individuals to critically evaluate online content and make informed decisions.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2037993" y="2194560"/>
            <a:ext cx="6273165"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Solution and Value Proposition</a:t>
            </a:r>
            <a:endParaRPr lang="en-US" sz="4374" dirty="0"/>
          </a:p>
        </p:txBody>
      </p:sp>
      <p:sp>
        <p:nvSpPr>
          <p:cNvPr id="5" name="Shape 3"/>
          <p:cNvSpPr/>
          <p:nvPr/>
        </p:nvSpPr>
        <p:spPr>
          <a:xfrm>
            <a:off x="2037993" y="3333274"/>
            <a:ext cx="3370064" cy="2701766"/>
          </a:xfrm>
          <a:prstGeom prst="roundRect">
            <a:avLst>
              <a:gd name="adj" fmla="val 4935"/>
            </a:avLst>
          </a:prstGeom>
          <a:solidFill>
            <a:srgbClr val="0D0D0D"/>
          </a:solidFill>
          <a:ln/>
        </p:spPr>
      </p:sp>
      <p:sp>
        <p:nvSpPr>
          <p:cNvPr id="6" name="Text 4"/>
          <p:cNvSpPr/>
          <p:nvPr/>
        </p:nvSpPr>
        <p:spPr>
          <a:xfrm>
            <a:off x="2260163" y="3555444"/>
            <a:ext cx="277749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AI-Powered Accuracy</a:t>
            </a:r>
            <a:endParaRPr lang="en-US" sz="2187" dirty="0"/>
          </a:p>
        </p:txBody>
      </p:sp>
      <p:sp>
        <p:nvSpPr>
          <p:cNvPr id="7" name="Text 5"/>
          <p:cNvSpPr/>
          <p:nvPr/>
        </p:nvSpPr>
        <p:spPr>
          <a:xfrm>
            <a:off x="2260163" y="4035862"/>
            <a:ext cx="2925723"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Leverage advanced machine learning techniques to accurately identify fake news with high precision.</a:t>
            </a:r>
            <a:endParaRPr lang="en-US" sz="1750" dirty="0"/>
          </a:p>
        </p:txBody>
      </p:sp>
      <p:sp>
        <p:nvSpPr>
          <p:cNvPr id="8" name="Shape 6"/>
          <p:cNvSpPr/>
          <p:nvPr/>
        </p:nvSpPr>
        <p:spPr>
          <a:xfrm>
            <a:off x="5630228" y="3333274"/>
            <a:ext cx="3370064" cy="2701766"/>
          </a:xfrm>
          <a:prstGeom prst="roundRect">
            <a:avLst>
              <a:gd name="adj" fmla="val 4935"/>
            </a:avLst>
          </a:prstGeom>
          <a:solidFill>
            <a:srgbClr val="0D0D0D"/>
          </a:solidFill>
          <a:ln/>
        </p:spPr>
      </p:sp>
      <p:sp>
        <p:nvSpPr>
          <p:cNvPr id="9" name="Text 7"/>
          <p:cNvSpPr/>
          <p:nvPr/>
        </p:nvSpPr>
        <p:spPr>
          <a:xfrm>
            <a:off x="5852398" y="3555444"/>
            <a:ext cx="277749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Real-Time Monitoring</a:t>
            </a:r>
            <a:endParaRPr lang="en-US" sz="2187" dirty="0"/>
          </a:p>
        </p:txBody>
      </p:sp>
      <p:sp>
        <p:nvSpPr>
          <p:cNvPr id="10" name="Text 8"/>
          <p:cNvSpPr/>
          <p:nvPr/>
        </p:nvSpPr>
        <p:spPr>
          <a:xfrm>
            <a:off x="5852398" y="4035862"/>
            <a:ext cx="2925723"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Continuously monitor online news sources and social media to detect and flag emerging fake news in real-time.</a:t>
            </a:r>
            <a:endParaRPr lang="en-US" sz="1750" dirty="0"/>
          </a:p>
        </p:txBody>
      </p:sp>
      <p:sp>
        <p:nvSpPr>
          <p:cNvPr id="11" name="Shape 9"/>
          <p:cNvSpPr/>
          <p:nvPr/>
        </p:nvSpPr>
        <p:spPr>
          <a:xfrm>
            <a:off x="9222462" y="3333274"/>
            <a:ext cx="3370064" cy="2701766"/>
          </a:xfrm>
          <a:prstGeom prst="roundRect">
            <a:avLst>
              <a:gd name="adj" fmla="val 4935"/>
            </a:avLst>
          </a:prstGeom>
          <a:solidFill>
            <a:srgbClr val="0D0D0D"/>
          </a:solidFill>
          <a:ln/>
        </p:spPr>
      </p:sp>
      <p:sp>
        <p:nvSpPr>
          <p:cNvPr id="12" name="Text 10"/>
          <p:cNvSpPr/>
          <p:nvPr/>
        </p:nvSpPr>
        <p:spPr>
          <a:xfrm>
            <a:off x="9444633" y="3555444"/>
            <a:ext cx="277749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Scalable Platform</a:t>
            </a:r>
            <a:endParaRPr lang="en-US" sz="2187" dirty="0"/>
          </a:p>
        </p:txBody>
      </p:sp>
      <p:sp>
        <p:nvSpPr>
          <p:cNvPr id="13" name="Text 11"/>
          <p:cNvSpPr/>
          <p:nvPr/>
        </p:nvSpPr>
        <p:spPr>
          <a:xfrm>
            <a:off x="9444633" y="4035862"/>
            <a:ext cx="2925723"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Develop a robust and scalable platform that can handle large volumes of data and adapt to evolving misinformation tactics.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F1F1F">
              <a:alpha val="80000"/>
            </a:srgbClr>
          </a:solidFill>
          <a:ln/>
        </p:spPr>
      </p:sp>
      <p:sp>
        <p:nvSpPr>
          <p:cNvPr id="6" name="Text 3"/>
          <p:cNvSpPr/>
          <p:nvPr/>
        </p:nvSpPr>
        <p:spPr>
          <a:xfrm>
            <a:off x="2037993" y="2890123"/>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Future Outlook</a:t>
            </a:r>
            <a:endParaRPr lang="en-US" sz="4374" dirty="0"/>
          </a:p>
        </p:txBody>
      </p:sp>
      <p:sp>
        <p:nvSpPr>
          <p:cNvPr id="7" name="Text 4"/>
          <p:cNvSpPr/>
          <p:nvPr/>
        </p:nvSpPr>
        <p:spPr>
          <a:xfrm>
            <a:off x="2037993" y="3917752"/>
            <a:ext cx="10554414"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This AI-driven fake news detection system represents a crucial step in the fight against the spread of misinformation. By combining advanced machine learning techniques with a scalable and user-friendly platform, we aim to empower individuals, organizations, and society as a whole to make more informed decisions and combat the negative impact of fake news.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759</Words>
  <Application>Microsoft Office PowerPoint</Application>
  <PresentationFormat>Custom</PresentationFormat>
  <Paragraphs>81</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Anton</vt:lpstr>
      <vt:lpstr>Arial</vt:lpstr>
      <vt:lpstr>Calibri</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44</cp:revision>
  <dcterms:created xsi:type="dcterms:W3CDTF">2024-04-05T04:12:02Z</dcterms:created>
  <dcterms:modified xsi:type="dcterms:W3CDTF">2024-04-05T08:14:41Z</dcterms:modified>
</cp:coreProperties>
</file>